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0" r:id="rId3"/>
    <p:sldId id="261" r:id="rId4"/>
    <p:sldId id="262" r:id="rId5"/>
    <p:sldId id="258" r:id="rId6"/>
    <p:sldId id="264" r:id="rId7"/>
    <p:sldId id="259" r:id="rId8"/>
    <p:sldId id="257" r:id="rId9"/>
    <p:sldId id="263"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2" d="100"/>
          <a:sy n="92" d="100"/>
        </p:scale>
        <p:origin x="49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4/27/2020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509A250-FF31-4206-8172-F9D3106AACB1}" type="datetimeFigureOut">
              <a:rPr lang="en-US" dirty="0"/>
              <a:t>4/27/2020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4509A250-FF31-4206-8172-F9D3106AACB1}" type="datetimeFigureOut">
              <a:rPr lang="en-US" dirty="0"/>
              <a:t>4/27/2020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a:t>Haga clic para modificar los estilos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4509A250-FF31-4206-8172-F9D3106AACB1}" type="datetimeFigureOut">
              <a:rPr lang="en-US" dirty="0"/>
              <a:t>4/27/2020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4509A250-FF31-4206-8172-F9D3106AACB1}" type="datetimeFigureOut">
              <a:rPr lang="en-US" dirty="0"/>
              <a:t>4/27/2020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4/27/2020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4/27/2020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4/27/2020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4/27/2020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4/27/2020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9796027F-7875-4030-9381-8BD8C4F21935}" type="datetimeFigureOut">
              <a:rPr lang="en-US" dirty="0"/>
              <a:t>4/27/2020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4/27/2020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4/27/2020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4/27/2020</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4/27/2020</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7" name="Date Placeholder 4"/>
          <p:cNvSpPr>
            <a:spLocks noGrp="1"/>
          </p:cNvSpPr>
          <p:nvPr>
            <p:ph type="dt" sz="half" idx="10"/>
          </p:nvPr>
        </p:nvSpPr>
        <p:spPr/>
        <p:txBody>
          <a:bodyPr/>
          <a:lstStyle/>
          <a:p>
            <a:fld id="{4509A250-FF31-4206-8172-F9D3106AACB1}" type="datetimeFigureOut">
              <a:rPr lang="en-US" dirty="0"/>
              <a:t>4/27/2020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509A250-FF31-4206-8172-F9D3106AACB1}" type="datetimeFigureOut">
              <a:rPr lang="en-US" dirty="0"/>
              <a:t>4/27/2020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4/27/2020</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‹Nº›</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iguel.ramos@elar.cl" TargetMode="External"/><Relationship Id="rId2" Type="http://schemas.openxmlformats.org/officeDocument/2006/relationships/hyperlink" Target="mailto:cindy.rebolledo@elar.cl" TargetMode="Externa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gif"/></Relationships>
</file>

<file path=ppt/slides/_rels/slide8.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gif"/><Relationship Id="rId1" Type="http://schemas.openxmlformats.org/officeDocument/2006/relationships/slideLayout" Target="../slideLayouts/slideLayout7.xml"/><Relationship Id="rId4" Type="http://schemas.openxmlformats.org/officeDocument/2006/relationships/image" Target="../media/image15.gif"/></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1E57206-F9C7-4759-B35C-4051BF3E59E5}"/>
              </a:ext>
            </a:extLst>
          </p:cNvPr>
          <p:cNvSpPr>
            <a:spLocks noGrp="1"/>
          </p:cNvSpPr>
          <p:nvPr>
            <p:ph type="ctrTitle"/>
          </p:nvPr>
        </p:nvSpPr>
        <p:spPr>
          <a:xfrm>
            <a:off x="2101252" y="660991"/>
            <a:ext cx="8825658" cy="3329581"/>
          </a:xfrm>
        </p:spPr>
        <p:txBody>
          <a:bodyPr/>
          <a:lstStyle/>
          <a:p>
            <a:pPr algn="ctr"/>
            <a:r>
              <a:rPr lang="es-ES" dirty="0"/>
              <a:t>Conceptos de Entrenamiento de la aptitud física </a:t>
            </a:r>
            <a:endParaRPr lang="es-CL" dirty="0"/>
          </a:p>
        </p:txBody>
      </p:sp>
      <p:sp>
        <p:nvSpPr>
          <p:cNvPr id="3" name="Subtítulo 2">
            <a:extLst>
              <a:ext uri="{FF2B5EF4-FFF2-40B4-BE49-F238E27FC236}">
                <a16:creationId xmlns:a16="http://schemas.microsoft.com/office/drawing/2014/main" xmlns="" id="{DB988006-9568-447B-8E99-09E12E106AD9}"/>
              </a:ext>
            </a:extLst>
          </p:cNvPr>
          <p:cNvSpPr>
            <a:spLocks noGrp="1"/>
          </p:cNvSpPr>
          <p:nvPr>
            <p:ph type="subTitle" idx="1"/>
          </p:nvPr>
        </p:nvSpPr>
        <p:spPr>
          <a:xfrm>
            <a:off x="1984294" y="4543463"/>
            <a:ext cx="8825658" cy="1419629"/>
          </a:xfrm>
        </p:spPr>
        <p:txBody>
          <a:bodyPr>
            <a:noAutofit/>
          </a:bodyPr>
          <a:lstStyle/>
          <a:p>
            <a:pPr algn="ctr">
              <a:defRPr/>
            </a:pPr>
            <a:r>
              <a:rPr lang="es-ES" sz="1600" b="1" dirty="0"/>
              <a:t>Profesores: </a:t>
            </a:r>
          </a:p>
          <a:p>
            <a:pPr algn="ctr">
              <a:defRPr/>
            </a:pPr>
            <a:r>
              <a:rPr lang="es-ES" sz="1600" b="1" dirty="0"/>
              <a:t>Cindy Rebolledo M.</a:t>
            </a:r>
          </a:p>
          <a:p>
            <a:pPr algn="ctr">
              <a:defRPr/>
            </a:pPr>
            <a:r>
              <a:rPr lang="es-ES" sz="1600" b="1" dirty="0"/>
              <a:t>Correo: </a:t>
            </a:r>
            <a:r>
              <a:rPr lang="es-ES" sz="1600" b="1" dirty="0">
                <a:hlinkClick r:id="rId2"/>
              </a:rPr>
              <a:t>cindy.rebolledo@elar.cl</a:t>
            </a:r>
            <a:endParaRPr lang="es-ES" sz="1600" b="1" dirty="0"/>
          </a:p>
          <a:p>
            <a:pPr algn="ctr">
              <a:defRPr/>
            </a:pPr>
            <a:r>
              <a:rPr lang="es-ES" sz="1600" b="1" dirty="0"/>
              <a:t>Miguel Ramos </a:t>
            </a:r>
          </a:p>
          <a:p>
            <a:pPr algn="ctr">
              <a:defRPr/>
            </a:pPr>
            <a:r>
              <a:rPr lang="es-ES" sz="1600" b="1" dirty="0"/>
              <a:t>Correo: </a:t>
            </a:r>
            <a:r>
              <a:rPr lang="es-ES" sz="1600" b="1" dirty="0">
                <a:hlinkClick r:id="rId3"/>
              </a:rPr>
              <a:t>miguel.ramos@elar.cl</a:t>
            </a:r>
            <a:r>
              <a:rPr lang="es-ES" sz="1600" b="1" dirty="0"/>
              <a:t> </a:t>
            </a:r>
          </a:p>
        </p:txBody>
      </p:sp>
      <p:pic>
        <p:nvPicPr>
          <p:cNvPr id="4" name="Imagen 3">
            <a:extLst>
              <a:ext uri="{FF2B5EF4-FFF2-40B4-BE49-F238E27FC236}">
                <a16:creationId xmlns:a16="http://schemas.microsoft.com/office/drawing/2014/main" xmlns="" id="{63B3C686-A1CF-4077-BD0F-A46DA135850B}"/>
              </a:ext>
            </a:extLst>
          </p:cNvPr>
          <p:cNvPicPr>
            <a:picLocks noChangeAspect="1"/>
          </p:cNvPicPr>
          <p:nvPr/>
        </p:nvPicPr>
        <p:blipFill>
          <a:blip r:embed="rId4"/>
          <a:stretch>
            <a:fillRect/>
          </a:stretch>
        </p:blipFill>
        <p:spPr>
          <a:xfrm>
            <a:off x="186579" y="230881"/>
            <a:ext cx="1335140" cy="1335140"/>
          </a:xfrm>
          <a:prstGeom prst="rect">
            <a:avLst/>
          </a:prstGeom>
        </p:spPr>
      </p:pic>
      <p:pic>
        <p:nvPicPr>
          <p:cNvPr id="5" name="Imagen 4">
            <a:extLst>
              <a:ext uri="{FF2B5EF4-FFF2-40B4-BE49-F238E27FC236}">
                <a16:creationId xmlns:a16="http://schemas.microsoft.com/office/drawing/2014/main" xmlns="" id="{6D3A1E5E-4108-4447-A138-C9E18D0C04E3}"/>
              </a:ext>
            </a:extLst>
          </p:cNvPr>
          <p:cNvPicPr>
            <a:picLocks noChangeAspect="1"/>
          </p:cNvPicPr>
          <p:nvPr/>
        </p:nvPicPr>
        <p:blipFill>
          <a:blip r:embed="rId5"/>
          <a:stretch>
            <a:fillRect/>
          </a:stretch>
        </p:blipFill>
        <p:spPr>
          <a:xfrm>
            <a:off x="10262786" y="230881"/>
            <a:ext cx="1548518" cy="1335140"/>
          </a:xfrm>
          <a:prstGeom prst="rect">
            <a:avLst/>
          </a:prstGeom>
        </p:spPr>
      </p:pic>
    </p:spTree>
    <p:extLst>
      <p:ext uri="{BB962C8B-B14F-4D97-AF65-F5344CB8AC3E}">
        <p14:creationId xmlns:p14="http://schemas.microsoft.com/office/powerpoint/2010/main" val="16607934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F113338C-6BE9-4502-9266-2D72050283E3}"/>
              </a:ext>
            </a:extLst>
          </p:cNvPr>
          <p:cNvSpPr/>
          <p:nvPr/>
        </p:nvSpPr>
        <p:spPr>
          <a:xfrm>
            <a:off x="485552" y="1732578"/>
            <a:ext cx="10901917" cy="1477328"/>
          </a:xfrm>
          <a:prstGeom prst="rect">
            <a:avLst/>
          </a:prstGeom>
        </p:spPr>
        <p:txBody>
          <a:bodyPr wrap="square">
            <a:spAutoFit/>
          </a:bodyPr>
          <a:lstStyle/>
          <a:p>
            <a:r>
              <a:rPr lang="es-ES" b="1" dirty="0"/>
              <a:t>Principios básicos del entrenamiento:</a:t>
            </a:r>
          </a:p>
          <a:p>
            <a:r>
              <a:rPr lang="es-ES" dirty="0"/>
              <a:t>El entrenamiento físico consta de cuatro principios básicos los cuales son: Principio de la adaptación, Principio de la progresión, Principio de la continuidad y Principio de la alternancia . Éstos son de suma importancia para  lograr una buena  condición física y por ende un efectivo entrenamiento.</a:t>
            </a:r>
            <a:endParaRPr lang="es-CL" dirty="0"/>
          </a:p>
        </p:txBody>
      </p:sp>
      <p:sp>
        <p:nvSpPr>
          <p:cNvPr id="3" name="CuadroTexto 2">
            <a:extLst>
              <a:ext uri="{FF2B5EF4-FFF2-40B4-BE49-F238E27FC236}">
                <a16:creationId xmlns:a16="http://schemas.microsoft.com/office/drawing/2014/main" xmlns="" id="{3C34E7B7-6995-45CC-9947-35D1C55DD07A}"/>
              </a:ext>
            </a:extLst>
          </p:cNvPr>
          <p:cNvSpPr txBox="1"/>
          <p:nvPr/>
        </p:nvSpPr>
        <p:spPr>
          <a:xfrm>
            <a:off x="3125972" y="244549"/>
            <a:ext cx="5443870" cy="584775"/>
          </a:xfrm>
          <a:prstGeom prst="rect">
            <a:avLst/>
          </a:prstGeom>
          <a:noFill/>
        </p:spPr>
        <p:txBody>
          <a:bodyPr wrap="square" rtlCol="0">
            <a:spAutoFit/>
          </a:bodyPr>
          <a:lstStyle/>
          <a:p>
            <a:pPr algn="ctr"/>
            <a:r>
              <a:rPr lang="es-ES" sz="3200" b="1" dirty="0"/>
              <a:t>Conceptos claves </a:t>
            </a:r>
            <a:endParaRPr lang="es-CL" sz="3200" b="1" dirty="0"/>
          </a:p>
        </p:txBody>
      </p:sp>
      <p:sp>
        <p:nvSpPr>
          <p:cNvPr id="4" name="Rectángulo 3">
            <a:extLst>
              <a:ext uri="{FF2B5EF4-FFF2-40B4-BE49-F238E27FC236}">
                <a16:creationId xmlns:a16="http://schemas.microsoft.com/office/drawing/2014/main" xmlns="" id="{CE3B1609-9124-42B4-BCEC-04082EBAD246}"/>
              </a:ext>
            </a:extLst>
          </p:cNvPr>
          <p:cNvSpPr/>
          <p:nvPr/>
        </p:nvSpPr>
        <p:spPr>
          <a:xfrm>
            <a:off x="485552" y="3847351"/>
            <a:ext cx="11199629" cy="1754326"/>
          </a:xfrm>
          <a:prstGeom prst="rect">
            <a:avLst/>
          </a:prstGeom>
        </p:spPr>
        <p:txBody>
          <a:bodyPr wrap="square">
            <a:spAutoFit/>
          </a:bodyPr>
          <a:lstStyle/>
          <a:p>
            <a:r>
              <a:rPr lang="es-ES" b="1" dirty="0"/>
              <a:t>1. Principio de adaptación:</a:t>
            </a:r>
          </a:p>
          <a:p>
            <a:r>
              <a:rPr lang="es-ES" dirty="0"/>
              <a:t>Nuestro organismo tiene la capacidad de resistir y habituarse rápidamente al ejercicio físico, ya que éste provoca en nuestro cuerpo cambios fisiológicos a nivel de aparatos y sistemas. Luego de ejercer algún deporte, nuestro organismo advierte un desgaste provocando así la disminución momentánea de nuestro nivel físico. Posteriormente nuestro cuerpo se recupera y logra superar el nivel anterior adaptándose a este esfuerzo, a lo que llamaremos sobre compensación.</a:t>
            </a:r>
            <a:endParaRPr lang="es-CL" dirty="0"/>
          </a:p>
        </p:txBody>
      </p:sp>
    </p:spTree>
    <p:extLst>
      <p:ext uri="{BB962C8B-B14F-4D97-AF65-F5344CB8AC3E}">
        <p14:creationId xmlns:p14="http://schemas.microsoft.com/office/powerpoint/2010/main" val="3937221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xmlns="" id="{59817D3C-4E51-414A-8C2A-B908DA7741E6}"/>
              </a:ext>
            </a:extLst>
          </p:cNvPr>
          <p:cNvPicPr>
            <a:picLocks noChangeAspect="1"/>
          </p:cNvPicPr>
          <p:nvPr/>
        </p:nvPicPr>
        <p:blipFill>
          <a:blip r:embed="rId2"/>
          <a:stretch>
            <a:fillRect/>
          </a:stretch>
        </p:blipFill>
        <p:spPr>
          <a:xfrm>
            <a:off x="3288839" y="0"/>
            <a:ext cx="5444200" cy="859611"/>
          </a:xfrm>
          <a:prstGeom prst="rect">
            <a:avLst/>
          </a:prstGeom>
        </p:spPr>
      </p:pic>
      <p:sp>
        <p:nvSpPr>
          <p:cNvPr id="4" name="Rectángulo 3">
            <a:extLst>
              <a:ext uri="{FF2B5EF4-FFF2-40B4-BE49-F238E27FC236}">
                <a16:creationId xmlns:a16="http://schemas.microsoft.com/office/drawing/2014/main" xmlns="" id="{C7FC0329-598D-45A6-8543-1C6E56902A68}"/>
              </a:ext>
            </a:extLst>
          </p:cNvPr>
          <p:cNvSpPr/>
          <p:nvPr/>
        </p:nvSpPr>
        <p:spPr>
          <a:xfrm>
            <a:off x="574158" y="751344"/>
            <a:ext cx="11461898" cy="2862322"/>
          </a:xfrm>
          <a:prstGeom prst="rect">
            <a:avLst/>
          </a:prstGeom>
        </p:spPr>
        <p:txBody>
          <a:bodyPr wrap="square">
            <a:spAutoFit/>
          </a:bodyPr>
          <a:lstStyle/>
          <a:p>
            <a:r>
              <a:rPr lang="es-ES" b="1" dirty="0"/>
              <a:t>2.Principio de progresión</a:t>
            </a:r>
          </a:p>
          <a:p>
            <a:endParaRPr lang="es-ES" dirty="0"/>
          </a:p>
          <a:p>
            <a:pPr algn="just"/>
            <a:r>
              <a:rPr lang="es-ES" dirty="0"/>
              <a:t>Nuestro organismo cuenta con la capacidad de resistir progresivamente a esfuerzos cada vez más grandes. Para que realmente podamos conseguir un aumento de nuestro nivel de condición física es necesario acrecentar de manera gradual el ejercicio físico y de esa manera encadenar con el tiempo todas las sobre compensaciones producidas y así alcanzar una sólida adaptación. También recibe el nombre de Principio del aumento progresivo de la carga de entrenamiento ya que como lo indica su nombre marca la elevación gradual de las cargas en el entrenamiento, el aumento del volumen y la intensidad de los ejercicios realizados. Es importante tomar en cuenta que las cargas de entrenamiento deben tener directa relación con el nivel de rendimiento del deportista.</a:t>
            </a:r>
            <a:endParaRPr lang="es-CL" dirty="0"/>
          </a:p>
        </p:txBody>
      </p:sp>
      <p:sp>
        <p:nvSpPr>
          <p:cNvPr id="5" name="Rectángulo 4">
            <a:extLst>
              <a:ext uri="{FF2B5EF4-FFF2-40B4-BE49-F238E27FC236}">
                <a16:creationId xmlns:a16="http://schemas.microsoft.com/office/drawing/2014/main" xmlns="" id="{917EB8CC-DEEE-4A93-A60B-74F4B8367F44}"/>
              </a:ext>
            </a:extLst>
          </p:cNvPr>
          <p:cNvSpPr/>
          <p:nvPr/>
        </p:nvSpPr>
        <p:spPr>
          <a:xfrm>
            <a:off x="574158" y="3899686"/>
            <a:ext cx="11128744" cy="2585323"/>
          </a:xfrm>
          <a:prstGeom prst="rect">
            <a:avLst/>
          </a:prstGeom>
        </p:spPr>
        <p:txBody>
          <a:bodyPr wrap="square">
            <a:spAutoFit/>
          </a:bodyPr>
          <a:lstStyle/>
          <a:p>
            <a:r>
              <a:rPr lang="es-ES" b="1" dirty="0"/>
              <a:t>3.Principio de la continuidad</a:t>
            </a:r>
          </a:p>
          <a:p>
            <a:endParaRPr lang="es-ES" dirty="0"/>
          </a:p>
          <a:p>
            <a:pPr algn="just"/>
            <a:r>
              <a:rPr lang="es-ES" dirty="0"/>
              <a:t>Debemos </a:t>
            </a:r>
            <a:r>
              <a:rPr lang="es-ES" dirty="0" err="1"/>
              <a:t>prácticar</a:t>
            </a:r>
            <a:r>
              <a:rPr lang="es-ES" dirty="0"/>
              <a:t> el ejercicio físico de manera frecuente y de esa forma aprovechar los efectos positivos que las sobre compensaciones nos otorgan. Si nos tomamos demasiados días de descanso luego de nuestro último entrenamiento perderemos los efectos positivos que la sobre compensación nos había entregado . Si esto ocurre cuando hemos tenido una buena adaptación al esfuerzo notaremos una perdida progresiva de nuestra condición física anteriormente obtenida.  es por esta razón que nos es provechoso no sólo mantener sino que también aumentar nuestra práctica de ejercicio físico.</a:t>
            </a:r>
            <a:endParaRPr lang="es-CL" dirty="0"/>
          </a:p>
        </p:txBody>
      </p:sp>
    </p:spTree>
    <p:extLst>
      <p:ext uri="{BB962C8B-B14F-4D97-AF65-F5344CB8AC3E}">
        <p14:creationId xmlns:p14="http://schemas.microsoft.com/office/powerpoint/2010/main" val="15672543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xmlns="" id="{8C765AC7-79FC-43F8-95DD-D60B66727235}"/>
              </a:ext>
            </a:extLst>
          </p:cNvPr>
          <p:cNvPicPr>
            <a:picLocks noChangeAspect="1"/>
          </p:cNvPicPr>
          <p:nvPr/>
        </p:nvPicPr>
        <p:blipFill>
          <a:blip r:embed="rId2"/>
          <a:stretch>
            <a:fillRect/>
          </a:stretch>
        </p:blipFill>
        <p:spPr>
          <a:xfrm>
            <a:off x="3373900" y="0"/>
            <a:ext cx="5444200" cy="859611"/>
          </a:xfrm>
          <a:prstGeom prst="rect">
            <a:avLst/>
          </a:prstGeom>
        </p:spPr>
      </p:pic>
      <p:sp>
        <p:nvSpPr>
          <p:cNvPr id="3" name="Rectángulo 2">
            <a:extLst>
              <a:ext uri="{FF2B5EF4-FFF2-40B4-BE49-F238E27FC236}">
                <a16:creationId xmlns:a16="http://schemas.microsoft.com/office/drawing/2014/main" xmlns="" id="{1123C520-030B-47C7-9566-CB6BB0B9DB6F}"/>
              </a:ext>
            </a:extLst>
          </p:cNvPr>
          <p:cNvSpPr/>
          <p:nvPr/>
        </p:nvSpPr>
        <p:spPr>
          <a:xfrm>
            <a:off x="552893" y="795578"/>
            <a:ext cx="10281684" cy="2031325"/>
          </a:xfrm>
          <a:prstGeom prst="rect">
            <a:avLst/>
          </a:prstGeom>
        </p:spPr>
        <p:txBody>
          <a:bodyPr wrap="square">
            <a:spAutoFit/>
          </a:bodyPr>
          <a:lstStyle/>
          <a:p>
            <a:r>
              <a:rPr lang="es-ES" b="1" dirty="0"/>
              <a:t>4.Principio de la alternancia</a:t>
            </a:r>
          </a:p>
          <a:p>
            <a:endParaRPr lang="es-ES" dirty="0"/>
          </a:p>
          <a:p>
            <a:r>
              <a:rPr lang="es-ES" dirty="0"/>
              <a:t>Cuando planificamos nuestro entrenamiento debemos alternar las cargas del trabajo. Tenemos que saber combinar nuestras distintas cualidades físicas respetando nuestro período de recuperación. Es de suma importancia que nuestro organismo se recupere del cansancio producto de la actividad física que acaba de realizar. Sin embargo este tiempo puede resultarnos provechoso para desarrollar otro aspecto.</a:t>
            </a:r>
            <a:endParaRPr lang="es-CL" dirty="0"/>
          </a:p>
        </p:txBody>
      </p:sp>
      <p:sp>
        <p:nvSpPr>
          <p:cNvPr id="4" name="Elipse 3">
            <a:extLst>
              <a:ext uri="{FF2B5EF4-FFF2-40B4-BE49-F238E27FC236}">
                <a16:creationId xmlns:a16="http://schemas.microsoft.com/office/drawing/2014/main" xmlns="" id="{66C111F0-CFB6-4772-AF32-5CDC0FDAD0FA}"/>
              </a:ext>
            </a:extLst>
          </p:cNvPr>
          <p:cNvSpPr/>
          <p:nvPr/>
        </p:nvSpPr>
        <p:spPr>
          <a:xfrm>
            <a:off x="1924494" y="4008474"/>
            <a:ext cx="2094614" cy="14141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 Principio de</a:t>
            </a:r>
          </a:p>
          <a:p>
            <a:pPr algn="ctr"/>
            <a:r>
              <a:rPr lang="es-ES" dirty="0"/>
              <a:t>Progresión </a:t>
            </a:r>
            <a:endParaRPr lang="es-CL" dirty="0"/>
          </a:p>
        </p:txBody>
      </p:sp>
      <p:sp>
        <p:nvSpPr>
          <p:cNvPr id="5" name="Elipse 4">
            <a:extLst>
              <a:ext uri="{FF2B5EF4-FFF2-40B4-BE49-F238E27FC236}">
                <a16:creationId xmlns:a16="http://schemas.microsoft.com/office/drawing/2014/main" xmlns="" id="{4AFBF918-1ABC-4BDB-B602-867A4BB28DE4}"/>
              </a:ext>
            </a:extLst>
          </p:cNvPr>
          <p:cNvSpPr/>
          <p:nvPr/>
        </p:nvSpPr>
        <p:spPr>
          <a:xfrm>
            <a:off x="4587950" y="2863029"/>
            <a:ext cx="2094615" cy="11943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  Principio de la</a:t>
            </a:r>
          </a:p>
          <a:p>
            <a:pPr algn="ctr"/>
            <a:r>
              <a:rPr lang="es-ES" dirty="0"/>
              <a:t>Alternancia </a:t>
            </a:r>
            <a:endParaRPr lang="es-CL" dirty="0"/>
          </a:p>
        </p:txBody>
      </p:sp>
      <p:sp>
        <p:nvSpPr>
          <p:cNvPr id="6" name="Elipse 5">
            <a:extLst>
              <a:ext uri="{FF2B5EF4-FFF2-40B4-BE49-F238E27FC236}">
                <a16:creationId xmlns:a16="http://schemas.microsoft.com/office/drawing/2014/main" xmlns="" id="{85C179DF-F765-4872-B1C9-805ED6140585}"/>
              </a:ext>
            </a:extLst>
          </p:cNvPr>
          <p:cNvSpPr/>
          <p:nvPr/>
        </p:nvSpPr>
        <p:spPr>
          <a:xfrm>
            <a:off x="7439332" y="4178596"/>
            <a:ext cx="2183380" cy="124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Principio de Adaptación </a:t>
            </a:r>
            <a:endParaRPr lang="es-CL" dirty="0"/>
          </a:p>
        </p:txBody>
      </p:sp>
      <p:sp>
        <p:nvSpPr>
          <p:cNvPr id="7" name="Elipse 6">
            <a:extLst>
              <a:ext uri="{FF2B5EF4-FFF2-40B4-BE49-F238E27FC236}">
                <a16:creationId xmlns:a16="http://schemas.microsoft.com/office/drawing/2014/main" xmlns="" id="{B3659968-702D-4A82-8DFD-06259E972ABE}"/>
              </a:ext>
            </a:extLst>
          </p:cNvPr>
          <p:cNvSpPr/>
          <p:nvPr/>
        </p:nvSpPr>
        <p:spPr>
          <a:xfrm>
            <a:off x="4492257" y="5577202"/>
            <a:ext cx="2445488" cy="12807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Principio de </a:t>
            </a:r>
          </a:p>
          <a:p>
            <a:pPr algn="ctr"/>
            <a:r>
              <a:rPr lang="es-ES" dirty="0"/>
              <a:t>Continuidad</a:t>
            </a:r>
            <a:endParaRPr lang="es-CL" dirty="0"/>
          </a:p>
        </p:txBody>
      </p:sp>
      <p:sp>
        <p:nvSpPr>
          <p:cNvPr id="8" name="Elipse 7">
            <a:extLst>
              <a:ext uri="{FF2B5EF4-FFF2-40B4-BE49-F238E27FC236}">
                <a16:creationId xmlns:a16="http://schemas.microsoft.com/office/drawing/2014/main" xmlns="" id="{FA7887E8-C4CE-4561-A698-D16454E54ED6}"/>
              </a:ext>
            </a:extLst>
          </p:cNvPr>
          <p:cNvSpPr/>
          <p:nvPr/>
        </p:nvSpPr>
        <p:spPr>
          <a:xfrm>
            <a:off x="4587950" y="4208473"/>
            <a:ext cx="2254102" cy="11106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 </a:t>
            </a:r>
            <a:r>
              <a:rPr lang="es-ES" sz="1400" dirty="0"/>
              <a:t>Principios del</a:t>
            </a:r>
          </a:p>
          <a:p>
            <a:pPr algn="ctr"/>
            <a:r>
              <a:rPr lang="es-ES" sz="1400" dirty="0"/>
              <a:t>entrenamiento</a:t>
            </a:r>
            <a:endParaRPr lang="es-CL" sz="1400" dirty="0"/>
          </a:p>
        </p:txBody>
      </p:sp>
    </p:spTree>
    <p:extLst>
      <p:ext uri="{BB962C8B-B14F-4D97-AF65-F5344CB8AC3E}">
        <p14:creationId xmlns:p14="http://schemas.microsoft.com/office/powerpoint/2010/main" val="16299700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4E344BFD-E891-4E92-9595-53FED7231E1F}"/>
              </a:ext>
            </a:extLst>
          </p:cNvPr>
          <p:cNvSpPr txBox="1"/>
          <p:nvPr/>
        </p:nvSpPr>
        <p:spPr>
          <a:xfrm>
            <a:off x="3806455" y="106326"/>
            <a:ext cx="4954772" cy="954107"/>
          </a:xfrm>
          <a:prstGeom prst="rect">
            <a:avLst/>
          </a:prstGeom>
          <a:noFill/>
        </p:spPr>
        <p:txBody>
          <a:bodyPr wrap="square" rtlCol="0">
            <a:spAutoFit/>
          </a:bodyPr>
          <a:lstStyle/>
          <a:p>
            <a:pPr algn="ctr"/>
            <a:r>
              <a:rPr lang="es-ES" sz="2800" b="1" dirty="0"/>
              <a:t>Diseño de una rutina de ejercicios </a:t>
            </a:r>
            <a:endParaRPr lang="es-CL" sz="2800" b="1" dirty="0"/>
          </a:p>
        </p:txBody>
      </p:sp>
      <p:sp>
        <p:nvSpPr>
          <p:cNvPr id="3" name="CuadroTexto 2">
            <a:extLst>
              <a:ext uri="{FF2B5EF4-FFF2-40B4-BE49-F238E27FC236}">
                <a16:creationId xmlns:a16="http://schemas.microsoft.com/office/drawing/2014/main" xmlns="" id="{AB5450D9-B65F-4310-860D-89E8D5DBDE75}"/>
              </a:ext>
            </a:extLst>
          </p:cNvPr>
          <p:cNvSpPr txBox="1"/>
          <p:nvPr/>
        </p:nvSpPr>
        <p:spPr>
          <a:xfrm>
            <a:off x="552893" y="1079635"/>
            <a:ext cx="10643190" cy="5909310"/>
          </a:xfrm>
          <a:prstGeom prst="rect">
            <a:avLst/>
          </a:prstGeom>
          <a:noFill/>
        </p:spPr>
        <p:txBody>
          <a:bodyPr wrap="square" rtlCol="0">
            <a:spAutoFit/>
          </a:bodyPr>
          <a:lstStyle/>
          <a:p>
            <a:r>
              <a:rPr lang="es-ES" dirty="0"/>
              <a:t> Para comenzar con la rutina de ejercicios deveras registrar tus datos personales en una ficha que realizaras en Word o en un cuaderno.</a:t>
            </a:r>
          </a:p>
          <a:p>
            <a:endParaRPr lang="es-ES" dirty="0"/>
          </a:p>
          <a:p>
            <a:pPr marL="342900" indent="-342900">
              <a:buAutoNum type="arabicPeriod"/>
            </a:pPr>
            <a:r>
              <a:rPr lang="es-ES" dirty="0"/>
              <a:t>Peso corporal : </a:t>
            </a:r>
          </a:p>
          <a:p>
            <a:pPr marL="342900" indent="-342900">
              <a:buAutoNum type="arabicPeriod"/>
            </a:pPr>
            <a:r>
              <a:rPr lang="es-ES" dirty="0"/>
              <a:t>Altura: </a:t>
            </a:r>
          </a:p>
          <a:p>
            <a:pPr marL="342900" indent="-342900">
              <a:buAutoNum type="arabicPeriod"/>
            </a:pPr>
            <a:r>
              <a:rPr lang="es-ES" dirty="0"/>
              <a:t>Edad: </a:t>
            </a:r>
          </a:p>
          <a:p>
            <a:pPr marL="342900" indent="-342900">
              <a:buAutoNum type="arabicPeriod"/>
            </a:pPr>
            <a:r>
              <a:rPr lang="es-ES" dirty="0"/>
              <a:t>Mencionar alguna enfermedad de base (cardiaca, pulmonar, diabetes, hipertensión):  </a:t>
            </a:r>
          </a:p>
          <a:p>
            <a:pPr marL="342900" indent="-342900">
              <a:buAutoNum type="arabicPeriod"/>
            </a:pPr>
            <a:r>
              <a:rPr lang="es-ES" dirty="0"/>
              <a:t>IMC:</a:t>
            </a:r>
          </a:p>
          <a:p>
            <a:endParaRPr lang="es-ES" dirty="0"/>
          </a:p>
          <a:p>
            <a:r>
              <a:rPr lang="es-ES" dirty="0"/>
              <a:t>El IMC, que por definición es el índice de masa corporal el cual te cataloga o encasilla en un estado nutricional, para saber cual es tu IMC, deveras dividir el peso por la altura al cuadrado como se muestra en el ejemplo de abajo: </a:t>
            </a:r>
          </a:p>
          <a:p>
            <a:endParaRPr lang="es-ES" dirty="0"/>
          </a:p>
          <a:p>
            <a:r>
              <a:rPr lang="es-ES" dirty="0"/>
              <a:t>Peso: 60 kilos</a:t>
            </a:r>
          </a:p>
          <a:p>
            <a:r>
              <a:rPr lang="es-ES" dirty="0"/>
              <a:t>Altura: 1,70</a:t>
            </a:r>
          </a:p>
          <a:p>
            <a:endParaRPr lang="es-ES" dirty="0"/>
          </a:p>
          <a:p>
            <a:r>
              <a:rPr lang="es-ES" dirty="0"/>
              <a:t>Multiplica la altura por la altura : 1,70 x 1,70: 2,89</a:t>
            </a:r>
          </a:p>
          <a:p>
            <a:r>
              <a:rPr lang="es-ES" dirty="0"/>
              <a:t>Divide el peso por el resultado de la multiplicación de la altura:  60 kilos       2,89 = 20,7</a:t>
            </a:r>
          </a:p>
          <a:p>
            <a:r>
              <a:rPr lang="es-ES" b="1" dirty="0">
                <a:solidFill>
                  <a:srgbClr val="FFC000"/>
                </a:solidFill>
              </a:rPr>
              <a:t>IMC: 20,7</a:t>
            </a:r>
          </a:p>
          <a:p>
            <a:endParaRPr lang="es-ES" dirty="0"/>
          </a:p>
          <a:p>
            <a:r>
              <a:rPr lang="es-ES" dirty="0"/>
              <a:t> </a:t>
            </a:r>
            <a:endParaRPr lang="es-CL" dirty="0"/>
          </a:p>
        </p:txBody>
      </p:sp>
      <p:sp>
        <p:nvSpPr>
          <p:cNvPr id="4" name="Signo de división 3">
            <a:extLst>
              <a:ext uri="{FF2B5EF4-FFF2-40B4-BE49-F238E27FC236}">
                <a16:creationId xmlns:a16="http://schemas.microsoft.com/office/drawing/2014/main" xmlns="" id="{7FDEDADA-F81E-4C3A-BA40-981FFE915816}"/>
              </a:ext>
            </a:extLst>
          </p:cNvPr>
          <p:cNvSpPr/>
          <p:nvPr/>
        </p:nvSpPr>
        <p:spPr>
          <a:xfrm>
            <a:off x="8599081" y="5778365"/>
            <a:ext cx="324292" cy="282193"/>
          </a:xfrm>
          <a:prstGeom prst="mathDivid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CL"/>
          </a:p>
        </p:txBody>
      </p:sp>
    </p:spTree>
    <p:extLst>
      <p:ext uri="{BB962C8B-B14F-4D97-AF65-F5344CB8AC3E}">
        <p14:creationId xmlns:p14="http://schemas.microsoft.com/office/powerpoint/2010/main" val="495769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xmlns="" id="{B38ADDE8-0455-420B-B9AE-9534F350406C}"/>
              </a:ext>
            </a:extLst>
          </p:cNvPr>
          <p:cNvPicPr>
            <a:picLocks noChangeAspect="1"/>
          </p:cNvPicPr>
          <p:nvPr/>
        </p:nvPicPr>
        <p:blipFill>
          <a:blip r:embed="rId2"/>
          <a:stretch>
            <a:fillRect/>
          </a:stretch>
        </p:blipFill>
        <p:spPr>
          <a:xfrm>
            <a:off x="2073472" y="1346346"/>
            <a:ext cx="8045055" cy="4495242"/>
          </a:xfrm>
          <a:prstGeom prst="rect">
            <a:avLst/>
          </a:prstGeom>
        </p:spPr>
      </p:pic>
      <p:sp>
        <p:nvSpPr>
          <p:cNvPr id="4" name="CuadroTexto 3">
            <a:extLst>
              <a:ext uri="{FF2B5EF4-FFF2-40B4-BE49-F238E27FC236}">
                <a16:creationId xmlns:a16="http://schemas.microsoft.com/office/drawing/2014/main" xmlns="" id="{71305377-FE99-4D73-A0FD-4875CAA2E2A0}"/>
              </a:ext>
            </a:extLst>
          </p:cNvPr>
          <p:cNvSpPr txBox="1"/>
          <p:nvPr/>
        </p:nvSpPr>
        <p:spPr>
          <a:xfrm>
            <a:off x="3646967" y="414670"/>
            <a:ext cx="4816549" cy="584775"/>
          </a:xfrm>
          <a:prstGeom prst="rect">
            <a:avLst/>
          </a:prstGeom>
          <a:noFill/>
        </p:spPr>
        <p:txBody>
          <a:bodyPr wrap="square" rtlCol="0">
            <a:spAutoFit/>
          </a:bodyPr>
          <a:lstStyle/>
          <a:p>
            <a:pPr algn="ctr"/>
            <a:r>
              <a:rPr lang="es-ES" sz="3200" b="1" dirty="0"/>
              <a:t>Tabla de IMC</a:t>
            </a:r>
            <a:endParaRPr lang="es-CL" sz="3200" b="1" dirty="0"/>
          </a:p>
        </p:txBody>
      </p:sp>
      <p:sp>
        <p:nvSpPr>
          <p:cNvPr id="5" name="Medio marco 4">
            <a:extLst>
              <a:ext uri="{FF2B5EF4-FFF2-40B4-BE49-F238E27FC236}">
                <a16:creationId xmlns:a16="http://schemas.microsoft.com/office/drawing/2014/main" xmlns="" id="{FC8F79BA-209D-4377-8CC9-EA5B36DA3053}"/>
              </a:ext>
            </a:extLst>
          </p:cNvPr>
          <p:cNvSpPr/>
          <p:nvPr/>
        </p:nvSpPr>
        <p:spPr>
          <a:xfrm rot="19124534">
            <a:off x="4445370" y="6095717"/>
            <a:ext cx="391510" cy="394237"/>
          </a:xfrm>
          <a:prstGeom prst="half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tx1"/>
              </a:solidFill>
            </a:endParaRPr>
          </a:p>
        </p:txBody>
      </p:sp>
      <p:sp>
        <p:nvSpPr>
          <p:cNvPr id="6" name="CuadroTexto 5">
            <a:extLst>
              <a:ext uri="{FF2B5EF4-FFF2-40B4-BE49-F238E27FC236}">
                <a16:creationId xmlns:a16="http://schemas.microsoft.com/office/drawing/2014/main" xmlns="" id="{45290218-0482-4A89-8665-EA1769CB6E54}"/>
              </a:ext>
            </a:extLst>
          </p:cNvPr>
          <p:cNvSpPr txBox="1"/>
          <p:nvPr/>
        </p:nvSpPr>
        <p:spPr>
          <a:xfrm>
            <a:off x="4793041" y="6057282"/>
            <a:ext cx="1128835" cy="369332"/>
          </a:xfrm>
          <a:prstGeom prst="rect">
            <a:avLst/>
          </a:prstGeom>
          <a:noFill/>
        </p:spPr>
        <p:txBody>
          <a:bodyPr wrap="none" rtlCol="0">
            <a:spAutoFit/>
          </a:bodyPr>
          <a:lstStyle/>
          <a:p>
            <a:r>
              <a:rPr lang="es-ES" dirty="0"/>
              <a:t>Menor a</a:t>
            </a:r>
            <a:endParaRPr lang="es-CL" dirty="0"/>
          </a:p>
        </p:txBody>
      </p:sp>
      <p:sp>
        <p:nvSpPr>
          <p:cNvPr id="7" name="Medio marco 6">
            <a:extLst>
              <a:ext uri="{FF2B5EF4-FFF2-40B4-BE49-F238E27FC236}">
                <a16:creationId xmlns:a16="http://schemas.microsoft.com/office/drawing/2014/main" xmlns="" id="{0C6F63F8-01DA-4E20-B857-C1CC69B375AD}"/>
              </a:ext>
            </a:extLst>
          </p:cNvPr>
          <p:cNvSpPr/>
          <p:nvPr/>
        </p:nvSpPr>
        <p:spPr>
          <a:xfrm rot="8032605">
            <a:off x="9087323" y="6162231"/>
            <a:ext cx="347789" cy="315321"/>
          </a:xfrm>
          <a:prstGeom prst="half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tx1"/>
              </a:solidFill>
            </a:endParaRPr>
          </a:p>
        </p:txBody>
      </p:sp>
      <p:sp>
        <p:nvSpPr>
          <p:cNvPr id="8" name="CuadroTexto 7">
            <a:extLst>
              <a:ext uri="{FF2B5EF4-FFF2-40B4-BE49-F238E27FC236}">
                <a16:creationId xmlns:a16="http://schemas.microsoft.com/office/drawing/2014/main" xmlns="" id="{A3AF8637-04CD-46C9-940D-A6A7935FE8B0}"/>
              </a:ext>
            </a:extLst>
          </p:cNvPr>
          <p:cNvSpPr txBox="1"/>
          <p:nvPr/>
        </p:nvSpPr>
        <p:spPr>
          <a:xfrm>
            <a:off x="7899990" y="6108171"/>
            <a:ext cx="1127052" cy="369332"/>
          </a:xfrm>
          <a:prstGeom prst="rect">
            <a:avLst/>
          </a:prstGeom>
          <a:noFill/>
        </p:spPr>
        <p:txBody>
          <a:bodyPr wrap="square" rtlCol="0">
            <a:spAutoFit/>
          </a:bodyPr>
          <a:lstStyle/>
          <a:p>
            <a:r>
              <a:rPr lang="es-ES" dirty="0"/>
              <a:t>Mayor a</a:t>
            </a:r>
            <a:endParaRPr lang="es-CL" dirty="0"/>
          </a:p>
        </p:txBody>
      </p:sp>
      <p:sp>
        <p:nvSpPr>
          <p:cNvPr id="10" name="CuadroTexto 9">
            <a:extLst>
              <a:ext uri="{FF2B5EF4-FFF2-40B4-BE49-F238E27FC236}">
                <a16:creationId xmlns:a16="http://schemas.microsoft.com/office/drawing/2014/main" xmlns="" id="{B4C72AFC-566C-44FD-9CF1-A63C179C4E05}"/>
              </a:ext>
            </a:extLst>
          </p:cNvPr>
          <p:cNvSpPr txBox="1"/>
          <p:nvPr/>
        </p:nvSpPr>
        <p:spPr>
          <a:xfrm>
            <a:off x="1204922" y="6074974"/>
            <a:ext cx="1285929" cy="369332"/>
          </a:xfrm>
          <a:prstGeom prst="rect">
            <a:avLst/>
          </a:prstGeom>
          <a:noFill/>
        </p:spPr>
        <p:txBody>
          <a:bodyPr wrap="none" rtlCol="0">
            <a:spAutoFit/>
          </a:bodyPr>
          <a:lstStyle/>
          <a:p>
            <a:r>
              <a:rPr lang="es-ES" dirty="0"/>
              <a:t>Símbolos  </a:t>
            </a:r>
            <a:endParaRPr lang="es-CL" dirty="0"/>
          </a:p>
        </p:txBody>
      </p:sp>
    </p:spTree>
    <p:extLst>
      <p:ext uri="{BB962C8B-B14F-4D97-AF65-F5344CB8AC3E}">
        <p14:creationId xmlns:p14="http://schemas.microsoft.com/office/powerpoint/2010/main" val="6458131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xmlns="" id="{D88DE2EA-384F-435D-81B3-5D1A5C9D362E}"/>
              </a:ext>
            </a:extLst>
          </p:cNvPr>
          <p:cNvPicPr>
            <a:picLocks noChangeAspect="1"/>
          </p:cNvPicPr>
          <p:nvPr/>
        </p:nvPicPr>
        <p:blipFill>
          <a:blip r:embed="rId2"/>
          <a:stretch>
            <a:fillRect/>
          </a:stretch>
        </p:blipFill>
        <p:spPr>
          <a:xfrm>
            <a:off x="3617761" y="0"/>
            <a:ext cx="4956478" cy="1176630"/>
          </a:xfrm>
          <a:prstGeom prst="rect">
            <a:avLst/>
          </a:prstGeom>
        </p:spPr>
      </p:pic>
      <p:sp>
        <p:nvSpPr>
          <p:cNvPr id="4" name="CuadroTexto 3">
            <a:extLst>
              <a:ext uri="{FF2B5EF4-FFF2-40B4-BE49-F238E27FC236}">
                <a16:creationId xmlns:a16="http://schemas.microsoft.com/office/drawing/2014/main" xmlns="" id="{6A2A01EF-F787-4085-81E7-1D958B5807EE}"/>
              </a:ext>
            </a:extLst>
          </p:cNvPr>
          <p:cNvSpPr txBox="1"/>
          <p:nvPr/>
        </p:nvSpPr>
        <p:spPr>
          <a:xfrm>
            <a:off x="659219" y="1348137"/>
            <a:ext cx="3934047" cy="369332"/>
          </a:xfrm>
          <a:prstGeom prst="rect">
            <a:avLst/>
          </a:prstGeom>
          <a:noFill/>
        </p:spPr>
        <p:txBody>
          <a:bodyPr wrap="square" rtlCol="0">
            <a:spAutoFit/>
          </a:bodyPr>
          <a:lstStyle/>
          <a:p>
            <a:r>
              <a:rPr lang="es-ES" dirty="0"/>
              <a:t> Calentamiento: </a:t>
            </a:r>
            <a:endParaRPr lang="es-CL" dirty="0"/>
          </a:p>
        </p:txBody>
      </p:sp>
      <p:pic>
        <p:nvPicPr>
          <p:cNvPr id="6" name="Imagen 5">
            <a:extLst>
              <a:ext uri="{FF2B5EF4-FFF2-40B4-BE49-F238E27FC236}">
                <a16:creationId xmlns:a16="http://schemas.microsoft.com/office/drawing/2014/main" xmlns="" id="{0CBDD01C-C8C5-4FDD-A161-4EE54C08AA17}"/>
              </a:ext>
            </a:extLst>
          </p:cNvPr>
          <p:cNvPicPr>
            <a:picLocks noChangeAspect="1"/>
          </p:cNvPicPr>
          <p:nvPr/>
        </p:nvPicPr>
        <p:blipFill>
          <a:blip r:embed="rId3"/>
          <a:stretch>
            <a:fillRect/>
          </a:stretch>
        </p:blipFill>
        <p:spPr>
          <a:xfrm>
            <a:off x="986501" y="1868523"/>
            <a:ext cx="3789843" cy="2534204"/>
          </a:xfrm>
          <a:prstGeom prst="rect">
            <a:avLst/>
          </a:prstGeom>
        </p:spPr>
      </p:pic>
      <p:pic>
        <p:nvPicPr>
          <p:cNvPr id="8" name="Imagen 7">
            <a:extLst>
              <a:ext uri="{FF2B5EF4-FFF2-40B4-BE49-F238E27FC236}">
                <a16:creationId xmlns:a16="http://schemas.microsoft.com/office/drawing/2014/main" xmlns="" id="{B1059C7C-F390-4604-A7CD-1C932EF4D7D6}"/>
              </a:ext>
            </a:extLst>
          </p:cNvPr>
          <p:cNvPicPr>
            <a:picLocks noChangeAspect="1"/>
          </p:cNvPicPr>
          <p:nvPr/>
        </p:nvPicPr>
        <p:blipFill>
          <a:blip r:embed="rId4"/>
          <a:stretch>
            <a:fillRect/>
          </a:stretch>
        </p:blipFill>
        <p:spPr>
          <a:xfrm>
            <a:off x="6647124" y="1888976"/>
            <a:ext cx="3429000" cy="2534204"/>
          </a:xfrm>
          <a:prstGeom prst="rect">
            <a:avLst/>
          </a:prstGeom>
        </p:spPr>
      </p:pic>
      <p:sp>
        <p:nvSpPr>
          <p:cNvPr id="11" name="CuadroTexto 10">
            <a:extLst>
              <a:ext uri="{FF2B5EF4-FFF2-40B4-BE49-F238E27FC236}">
                <a16:creationId xmlns:a16="http://schemas.microsoft.com/office/drawing/2014/main" xmlns="" id="{8D2F53FF-D707-4FB0-B7B8-CE3F6FA3B62E}"/>
              </a:ext>
            </a:extLst>
          </p:cNvPr>
          <p:cNvSpPr txBox="1"/>
          <p:nvPr/>
        </p:nvSpPr>
        <p:spPr>
          <a:xfrm>
            <a:off x="3519377" y="4909698"/>
            <a:ext cx="5319823" cy="1200329"/>
          </a:xfrm>
          <a:prstGeom prst="rect">
            <a:avLst/>
          </a:prstGeom>
          <a:noFill/>
        </p:spPr>
        <p:txBody>
          <a:bodyPr wrap="square" rtlCol="0">
            <a:spAutoFit/>
          </a:bodyPr>
          <a:lstStyle/>
          <a:p>
            <a:pPr algn="ctr"/>
            <a:r>
              <a:rPr lang="es-ES" dirty="0"/>
              <a:t>Una rutina de entrenamiento debe constar siempre de ejercicios de calentamiento. </a:t>
            </a:r>
          </a:p>
          <a:p>
            <a:pPr algn="ctr"/>
            <a:endParaRPr lang="es-ES" dirty="0"/>
          </a:p>
          <a:p>
            <a:pPr algn="ctr"/>
            <a:r>
              <a:rPr lang="es-ES" b="1" dirty="0">
                <a:solidFill>
                  <a:srgbClr val="FFC000"/>
                </a:solidFill>
              </a:rPr>
              <a:t>Dato: no existe el precalentamiento.</a:t>
            </a:r>
            <a:endParaRPr lang="es-CL" b="1" dirty="0">
              <a:solidFill>
                <a:srgbClr val="FFC000"/>
              </a:solidFill>
            </a:endParaRPr>
          </a:p>
        </p:txBody>
      </p:sp>
    </p:spTree>
    <p:extLst>
      <p:ext uri="{BB962C8B-B14F-4D97-AF65-F5344CB8AC3E}">
        <p14:creationId xmlns:p14="http://schemas.microsoft.com/office/powerpoint/2010/main" val="6943293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F8B0A40D-365A-4273-A018-D8456D7EEBAB}"/>
              </a:ext>
            </a:extLst>
          </p:cNvPr>
          <p:cNvSpPr txBox="1"/>
          <p:nvPr/>
        </p:nvSpPr>
        <p:spPr>
          <a:xfrm>
            <a:off x="2677632" y="350875"/>
            <a:ext cx="6836735" cy="461665"/>
          </a:xfrm>
          <a:prstGeom prst="rect">
            <a:avLst/>
          </a:prstGeom>
          <a:noFill/>
        </p:spPr>
        <p:txBody>
          <a:bodyPr wrap="square" rtlCol="0">
            <a:spAutoFit/>
          </a:bodyPr>
          <a:lstStyle/>
          <a:p>
            <a:pPr algn="ctr"/>
            <a:r>
              <a:rPr lang="es-ES" sz="2400" dirty="0"/>
              <a:t>Rutina de ejercicios</a:t>
            </a:r>
            <a:endParaRPr lang="es-CL" sz="2400" dirty="0"/>
          </a:p>
        </p:txBody>
      </p:sp>
      <p:sp>
        <p:nvSpPr>
          <p:cNvPr id="5" name="CuadroTexto 4">
            <a:extLst>
              <a:ext uri="{FF2B5EF4-FFF2-40B4-BE49-F238E27FC236}">
                <a16:creationId xmlns:a16="http://schemas.microsoft.com/office/drawing/2014/main" xmlns="" id="{418D0CA2-3E00-408A-9FED-4215352CC10C}"/>
              </a:ext>
            </a:extLst>
          </p:cNvPr>
          <p:cNvSpPr txBox="1"/>
          <p:nvPr/>
        </p:nvSpPr>
        <p:spPr>
          <a:xfrm>
            <a:off x="510362" y="1196651"/>
            <a:ext cx="2434856" cy="369332"/>
          </a:xfrm>
          <a:prstGeom prst="rect">
            <a:avLst/>
          </a:prstGeom>
          <a:noFill/>
        </p:spPr>
        <p:txBody>
          <a:bodyPr wrap="square" rtlCol="0">
            <a:spAutoFit/>
          </a:bodyPr>
          <a:lstStyle/>
          <a:p>
            <a:r>
              <a:rPr lang="es-ES" dirty="0"/>
              <a:t>Ejercicios: </a:t>
            </a:r>
            <a:endParaRPr lang="es-CL" dirty="0"/>
          </a:p>
        </p:txBody>
      </p:sp>
      <p:pic>
        <p:nvPicPr>
          <p:cNvPr id="7" name="Imagen 6">
            <a:extLst>
              <a:ext uri="{FF2B5EF4-FFF2-40B4-BE49-F238E27FC236}">
                <a16:creationId xmlns:a16="http://schemas.microsoft.com/office/drawing/2014/main" xmlns="" id="{81530742-ACD8-48A8-9DE3-DE42336C735A}"/>
              </a:ext>
            </a:extLst>
          </p:cNvPr>
          <p:cNvPicPr>
            <a:picLocks noChangeAspect="1"/>
          </p:cNvPicPr>
          <p:nvPr/>
        </p:nvPicPr>
        <p:blipFill>
          <a:blip r:embed="rId2"/>
          <a:stretch>
            <a:fillRect/>
          </a:stretch>
        </p:blipFill>
        <p:spPr>
          <a:xfrm>
            <a:off x="234655" y="1710512"/>
            <a:ext cx="3499294" cy="2159740"/>
          </a:xfrm>
          <a:prstGeom prst="rect">
            <a:avLst/>
          </a:prstGeom>
        </p:spPr>
      </p:pic>
      <p:pic>
        <p:nvPicPr>
          <p:cNvPr id="9" name="Imagen 8">
            <a:extLst>
              <a:ext uri="{FF2B5EF4-FFF2-40B4-BE49-F238E27FC236}">
                <a16:creationId xmlns:a16="http://schemas.microsoft.com/office/drawing/2014/main" xmlns="" id="{5912CD6B-414F-4FD0-88A7-38BFDFC93F55}"/>
              </a:ext>
            </a:extLst>
          </p:cNvPr>
          <p:cNvPicPr>
            <a:picLocks noChangeAspect="1"/>
          </p:cNvPicPr>
          <p:nvPr/>
        </p:nvPicPr>
        <p:blipFill>
          <a:blip r:embed="rId3"/>
          <a:stretch>
            <a:fillRect/>
          </a:stretch>
        </p:blipFill>
        <p:spPr>
          <a:xfrm>
            <a:off x="4302199" y="1710512"/>
            <a:ext cx="2952750" cy="2169887"/>
          </a:xfrm>
          <a:prstGeom prst="rect">
            <a:avLst/>
          </a:prstGeom>
        </p:spPr>
      </p:pic>
      <p:pic>
        <p:nvPicPr>
          <p:cNvPr id="11" name="Imagen 10">
            <a:extLst>
              <a:ext uri="{FF2B5EF4-FFF2-40B4-BE49-F238E27FC236}">
                <a16:creationId xmlns:a16="http://schemas.microsoft.com/office/drawing/2014/main" xmlns="" id="{851EAEF7-EDFD-4E9D-ADB1-B9077960E018}"/>
              </a:ext>
            </a:extLst>
          </p:cNvPr>
          <p:cNvPicPr>
            <a:picLocks noChangeAspect="1"/>
          </p:cNvPicPr>
          <p:nvPr/>
        </p:nvPicPr>
        <p:blipFill>
          <a:blip r:embed="rId4"/>
          <a:stretch>
            <a:fillRect/>
          </a:stretch>
        </p:blipFill>
        <p:spPr>
          <a:xfrm>
            <a:off x="7671981" y="1710512"/>
            <a:ext cx="3896242" cy="2169887"/>
          </a:xfrm>
          <a:prstGeom prst="rect">
            <a:avLst/>
          </a:prstGeom>
        </p:spPr>
      </p:pic>
      <p:sp>
        <p:nvSpPr>
          <p:cNvPr id="12" name="CuadroTexto 11">
            <a:extLst>
              <a:ext uri="{FF2B5EF4-FFF2-40B4-BE49-F238E27FC236}">
                <a16:creationId xmlns:a16="http://schemas.microsoft.com/office/drawing/2014/main" xmlns="" id="{4F7E8041-93CB-4AB0-8D16-8FA75D9A2882}"/>
              </a:ext>
            </a:extLst>
          </p:cNvPr>
          <p:cNvSpPr txBox="1"/>
          <p:nvPr/>
        </p:nvSpPr>
        <p:spPr>
          <a:xfrm>
            <a:off x="234655" y="4014781"/>
            <a:ext cx="11333568" cy="2585323"/>
          </a:xfrm>
          <a:prstGeom prst="rect">
            <a:avLst/>
          </a:prstGeom>
          <a:noFill/>
        </p:spPr>
        <p:txBody>
          <a:bodyPr wrap="square" rtlCol="0">
            <a:spAutoFit/>
          </a:bodyPr>
          <a:lstStyle/>
          <a:p>
            <a:r>
              <a:rPr lang="es-ES" dirty="0"/>
              <a:t>Siempre que te decidas a realizar una rutina de ejercicios, debes saber que es lo que quieres lograr, si tu objetivo es aumentar el tamaño de los brazos entonces debes escoger ejercicio enfocados en trabajar los brazos. </a:t>
            </a:r>
          </a:p>
          <a:p>
            <a:r>
              <a:rPr lang="es-CL" dirty="0"/>
              <a:t>Si quieres trabajar piernas entonces busca ejercicios para piernas.</a:t>
            </a:r>
          </a:p>
          <a:p>
            <a:r>
              <a:rPr lang="es-CL" dirty="0"/>
              <a:t>Si tu objetivo es el pecho entonces realiza ejercicios para pectorales o pecho. </a:t>
            </a:r>
          </a:p>
          <a:p>
            <a:endParaRPr lang="es-CL" dirty="0"/>
          </a:p>
          <a:p>
            <a:r>
              <a:rPr lang="es-CL" b="1" dirty="0">
                <a:solidFill>
                  <a:srgbClr val="FFC000"/>
                </a:solidFill>
              </a:rPr>
              <a:t>Lo que quiero señalar es que el entrenamiento siempre debe estar enfocado en el objetivo de lo que quieres lograr, no se entrena solo por entrenar, no es lo mismo un entrenamiento fitness que un entrenamiento para un deportista independiente el deporte. </a:t>
            </a:r>
            <a:endParaRPr lang="es-ES" b="1" dirty="0">
              <a:solidFill>
                <a:srgbClr val="FFC000"/>
              </a:solidFill>
            </a:endParaRPr>
          </a:p>
        </p:txBody>
      </p:sp>
    </p:spTree>
    <p:extLst>
      <p:ext uri="{BB962C8B-B14F-4D97-AF65-F5344CB8AC3E}">
        <p14:creationId xmlns:p14="http://schemas.microsoft.com/office/powerpoint/2010/main" val="7613514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0F31957A-1DFB-4713-91E8-05DF4BE5FBE1}"/>
              </a:ext>
            </a:extLst>
          </p:cNvPr>
          <p:cNvSpPr txBox="1"/>
          <p:nvPr/>
        </p:nvSpPr>
        <p:spPr>
          <a:xfrm>
            <a:off x="3551275" y="318977"/>
            <a:ext cx="4359349" cy="523220"/>
          </a:xfrm>
          <a:prstGeom prst="rect">
            <a:avLst/>
          </a:prstGeom>
          <a:noFill/>
        </p:spPr>
        <p:txBody>
          <a:bodyPr wrap="square" rtlCol="0">
            <a:spAutoFit/>
          </a:bodyPr>
          <a:lstStyle/>
          <a:p>
            <a:pPr algn="ctr"/>
            <a:r>
              <a:rPr lang="es-ES" dirty="0"/>
              <a:t> </a:t>
            </a:r>
            <a:r>
              <a:rPr lang="es-ES" sz="2800" b="1" dirty="0"/>
              <a:t>Trabajo en casa </a:t>
            </a:r>
            <a:endParaRPr lang="es-CL" sz="2800" b="1" dirty="0"/>
          </a:p>
        </p:txBody>
      </p:sp>
      <p:sp>
        <p:nvSpPr>
          <p:cNvPr id="3" name="CuadroTexto 2">
            <a:extLst>
              <a:ext uri="{FF2B5EF4-FFF2-40B4-BE49-F238E27FC236}">
                <a16:creationId xmlns:a16="http://schemas.microsoft.com/office/drawing/2014/main" xmlns="" id="{9C897279-5E1D-40CB-A094-2D6F83F82F3C}"/>
              </a:ext>
            </a:extLst>
          </p:cNvPr>
          <p:cNvSpPr txBox="1"/>
          <p:nvPr/>
        </p:nvSpPr>
        <p:spPr>
          <a:xfrm>
            <a:off x="754912" y="1850066"/>
            <a:ext cx="9952074" cy="4247317"/>
          </a:xfrm>
          <a:prstGeom prst="rect">
            <a:avLst/>
          </a:prstGeom>
          <a:noFill/>
        </p:spPr>
        <p:txBody>
          <a:bodyPr wrap="square" rtlCol="0">
            <a:spAutoFit/>
          </a:bodyPr>
          <a:lstStyle/>
          <a:p>
            <a:r>
              <a:rPr lang="es-ES" dirty="0"/>
              <a:t> 1. Define con tus propias palabras los conceptos de los principios básicos del entrenamiento </a:t>
            </a:r>
          </a:p>
          <a:p>
            <a:endParaRPr lang="es-ES" dirty="0"/>
          </a:p>
          <a:p>
            <a:r>
              <a:rPr lang="es-ES" dirty="0"/>
              <a:t>2. Coloca en practica la formula para obtener tu IMC y el de tus familiares. </a:t>
            </a:r>
          </a:p>
          <a:p>
            <a:endParaRPr lang="es-ES" dirty="0"/>
          </a:p>
          <a:p>
            <a:pPr marL="342900" indent="-342900">
              <a:buAutoNum type="arabicPeriod" startAt="3"/>
            </a:pPr>
            <a:r>
              <a:rPr lang="es-ES" dirty="0"/>
              <a:t>Con los resultados del IMC tuyos  y de tu familia, define en que casilla del IMC se encuentra cada integrante de tu familia incluido tu. </a:t>
            </a:r>
          </a:p>
          <a:p>
            <a:pPr marL="342900" indent="-342900">
              <a:buAutoNum type="arabicPeriod" startAt="3"/>
            </a:pPr>
            <a:endParaRPr lang="es-ES" dirty="0"/>
          </a:p>
          <a:p>
            <a:pPr marL="342900" indent="-342900">
              <a:buAutoNum type="arabicPeriod" startAt="3"/>
            </a:pPr>
            <a:r>
              <a:rPr lang="es-ES" dirty="0"/>
              <a:t>Define para que se realiza el calentamiento. </a:t>
            </a:r>
          </a:p>
          <a:p>
            <a:pPr marL="342900" indent="-342900">
              <a:buAutoNum type="arabicPeriod" startAt="3"/>
            </a:pPr>
            <a:endParaRPr lang="es-ES" dirty="0"/>
          </a:p>
          <a:p>
            <a:pPr marL="342900" indent="-342900">
              <a:buAutoNum type="arabicPeriod" startAt="3"/>
            </a:pPr>
            <a:r>
              <a:rPr lang="es-ES" dirty="0"/>
              <a:t>Nombra 3 ejercicios para aumentar la masa muscular de las piernas. </a:t>
            </a:r>
          </a:p>
          <a:p>
            <a:pPr marL="342900" indent="-342900">
              <a:buAutoNum type="arabicPeriod" startAt="3"/>
            </a:pPr>
            <a:endParaRPr lang="es-ES" dirty="0"/>
          </a:p>
          <a:p>
            <a:pPr marL="342900" indent="-342900">
              <a:buAutoNum type="arabicPeriod" startAt="3"/>
            </a:pPr>
            <a:r>
              <a:rPr lang="es-ES" dirty="0"/>
              <a:t>Nombra 3 ejercicios para aumentar masa muscular del pecho o pectoral. </a:t>
            </a:r>
          </a:p>
          <a:p>
            <a:pPr marL="342900" indent="-342900">
              <a:buAutoNum type="arabicPeriod" startAt="3"/>
            </a:pPr>
            <a:endParaRPr lang="es-ES" dirty="0"/>
          </a:p>
          <a:p>
            <a:pPr marL="342900" indent="-342900">
              <a:buAutoNum type="arabicPeriod" startAt="3"/>
            </a:pPr>
            <a:r>
              <a:rPr lang="es-ES" dirty="0"/>
              <a:t>Nombra 3 ejercicios para aumentar masa muscular de los brazos.   </a:t>
            </a:r>
            <a:endParaRPr lang="es-CL" dirty="0"/>
          </a:p>
        </p:txBody>
      </p:sp>
      <p:pic>
        <p:nvPicPr>
          <p:cNvPr id="4" name="Imagen 3">
            <a:extLst>
              <a:ext uri="{FF2B5EF4-FFF2-40B4-BE49-F238E27FC236}">
                <a16:creationId xmlns:a16="http://schemas.microsoft.com/office/drawing/2014/main" xmlns="" id="{CE67CCDB-8C5A-47B3-909C-71596797DB4D}"/>
              </a:ext>
            </a:extLst>
          </p:cNvPr>
          <p:cNvPicPr>
            <a:picLocks noChangeAspect="1"/>
          </p:cNvPicPr>
          <p:nvPr/>
        </p:nvPicPr>
        <p:blipFill>
          <a:blip r:embed="rId2"/>
          <a:stretch>
            <a:fillRect/>
          </a:stretch>
        </p:blipFill>
        <p:spPr>
          <a:xfrm>
            <a:off x="197211" y="174627"/>
            <a:ext cx="1335140" cy="1335140"/>
          </a:xfrm>
          <a:prstGeom prst="rect">
            <a:avLst/>
          </a:prstGeom>
        </p:spPr>
      </p:pic>
      <p:pic>
        <p:nvPicPr>
          <p:cNvPr id="5" name="Imagen 4">
            <a:extLst>
              <a:ext uri="{FF2B5EF4-FFF2-40B4-BE49-F238E27FC236}">
                <a16:creationId xmlns:a16="http://schemas.microsoft.com/office/drawing/2014/main" xmlns="" id="{13724A6F-D481-43C3-B719-80248B53AD5C}"/>
              </a:ext>
            </a:extLst>
          </p:cNvPr>
          <p:cNvPicPr>
            <a:picLocks noChangeAspect="1"/>
          </p:cNvPicPr>
          <p:nvPr/>
        </p:nvPicPr>
        <p:blipFill>
          <a:blip r:embed="rId3"/>
          <a:stretch>
            <a:fillRect/>
          </a:stretch>
        </p:blipFill>
        <p:spPr>
          <a:xfrm>
            <a:off x="10340308" y="93047"/>
            <a:ext cx="1548518" cy="1335140"/>
          </a:xfrm>
          <a:prstGeom prst="rect">
            <a:avLst/>
          </a:prstGeom>
        </p:spPr>
      </p:pic>
    </p:spTree>
    <p:extLst>
      <p:ext uri="{BB962C8B-B14F-4D97-AF65-F5344CB8AC3E}">
        <p14:creationId xmlns:p14="http://schemas.microsoft.com/office/powerpoint/2010/main" val="242257740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154</TotalTime>
  <Words>854</Words>
  <Application>Microsoft Office PowerPoint</Application>
  <PresentationFormat>Panorámica</PresentationFormat>
  <Paragraphs>77</Paragraphs>
  <Slides>9</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9</vt:i4>
      </vt:variant>
    </vt:vector>
  </HeadingPairs>
  <TitlesOfParts>
    <vt:vector size="13" baseType="lpstr">
      <vt:lpstr>Arial</vt:lpstr>
      <vt:lpstr>Century Gothic</vt:lpstr>
      <vt:lpstr>Wingdings 3</vt:lpstr>
      <vt:lpstr>Ion</vt:lpstr>
      <vt:lpstr>Conceptos de Entrenamiento de la aptitud física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Entrenamiento de la aptitud física</dc:title>
  <dc:creator>miguel ramos</dc:creator>
  <cp:lastModifiedBy>Usuario de Windows</cp:lastModifiedBy>
  <cp:revision>15</cp:revision>
  <dcterms:created xsi:type="dcterms:W3CDTF">2020-04-26T19:52:10Z</dcterms:created>
  <dcterms:modified xsi:type="dcterms:W3CDTF">2020-04-28T01:05:56Z</dcterms:modified>
</cp:coreProperties>
</file>